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lack and white photo of a solar panel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lack and white photo of water flowing over the spillway gates of a dam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lack and white photo of windmills under a cloudy sky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Black and white photo of windmills under a cloudy sky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lack and white aerial photo of a person standing on top of a dam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lack and white aerial photo of a person standing on top of a dam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Black and white photo of windmills under a cloudy sky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lack and white photo of windmills under a cloudy sky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potify direct manag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22119"/>
            </a:lvl1pPr>
          </a:lstStyle>
          <a:p>
            <a:pPr/>
            <a:r>
              <a:t>Spotify direct manager</a:t>
            </a:r>
          </a:p>
        </p:txBody>
      </p:sp>
      <p:sp>
        <p:nvSpPr>
          <p:cNvPr id="167" name="Embedded software for the io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Embedded software for the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11" name="msp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msp development</a:t>
            </a:r>
          </a:p>
        </p:txBody>
      </p:sp>
      <p:sp>
        <p:nvSpPr>
          <p:cNvPr id="212" name="Setting up interrupts with AD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2800"/>
              </a:spcBef>
              <a:defRPr sz="3504"/>
            </a:pPr>
            <a:r>
              <a:t>Setting up interrupts with ADC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2-axis joystick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User push buttons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3-axis accelerometer (only Z)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Color TFT LCD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Getting data parsed by ESP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Designing "UI" on LCD screen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Getting APIs response 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Finished!</a:t>
            </a:r>
          </a:p>
        </p:txBody>
      </p:sp>
      <p:pic>
        <p:nvPicPr>
          <p:cNvPr id="213" name="1676987873767.png" descr="16769878737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848" y="1089274"/>
            <a:ext cx="10289503" cy="733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5394" y="7487618"/>
            <a:ext cx="9108413" cy="5136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17" name="or so we thought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or so we thought...</a:t>
            </a:r>
          </a:p>
        </p:txBody>
      </p:sp>
      <p:sp>
        <p:nvSpPr>
          <p:cNvPr id="218" name="Defining an actual UART protoc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an actual UART protocol</a:t>
            </a:r>
          </a:p>
          <a:p>
            <a:pPr/>
            <a:r>
              <a:t>LSB vs MSB dilemma</a:t>
            </a:r>
          </a:p>
          <a:p>
            <a:pPr/>
            <a:r>
              <a:t>Making UART work with LCD screen</a:t>
            </a:r>
          </a:p>
        </p:txBody>
      </p:sp>
      <p:pic>
        <p:nvPicPr>
          <p:cNvPr id="219" name="1676988891083.png" descr="16769888910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0252" y="2277990"/>
            <a:ext cx="7640174" cy="1018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eatur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222" name="actions"/>
          <p:cNvSpPr txBox="1"/>
          <p:nvPr>
            <p:ph type="title"/>
          </p:nvPr>
        </p:nvSpPr>
        <p:spPr>
          <a:xfrm>
            <a:off x="762000" y="18796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actions</a:t>
            </a:r>
          </a:p>
        </p:txBody>
      </p:sp>
      <p:sp>
        <p:nvSpPr>
          <p:cNvPr id="223" name="5 actions can be performed :…"/>
          <p:cNvSpPr txBox="1"/>
          <p:nvPr>
            <p:ph type="body" idx="1"/>
          </p:nvPr>
        </p:nvSpPr>
        <p:spPr>
          <a:xfrm>
            <a:off x="762000" y="2862902"/>
            <a:ext cx="22860000" cy="8585201"/>
          </a:xfrm>
          <a:prstGeom prst="rect">
            <a:avLst/>
          </a:prstGeom>
        </p:spPr>
        <p:txBody>
          <a:bodyPr/>
          <a:lstStyle/>
          <a:p>
            <a:pPr/>
            <a:r>
              <a:t>5 actions can be performed :</a:t>
            </a:r>
          </a:p>
          <a:p>
            <a:pPr lvl="1"/>
            <a:r>
              <a:t>Volume Up/Down with joystick Y axis and accelerometer Z axis</a:t>
            </a:r>
          </a:p>
          <a:p>
            <a:pPr lvl="1"/>
            <a:r>
              <a:t>Next/Previous song with joystick X axis</a:t>
            </a:r>
          </a:p>
          <a:p>
            <a:pPr lvl="1"/>
            <a:r>
              <a:t>Play/Pause with Button</a:t>
            </a:r>
          </a:p>
        </p:txBody>
      </p:sp>
      <p:sp>
        <p:nvSpPr>
          <p:cNvPr id="224" name="Display"/>
          <p:cNvSpPr txBox="1"/>
          <p:nvPr/>
        </p:nvSpPr>
        <p:spPr>
          <a:xfrm>
            <a:off x="762000" y="8254963"/>
            <a:ext cx="22860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cap="all" sz="7221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Display</a:t>
            </a:r>
          </a:p>
        </p:txBody>
      </p:sp>
      <p:sp>
        <p:nvSpPr>
          <p:cNvPr id="225" name="Currently playing artist and song name…"/>
          <p:cNvSpPr txBox="1"/>
          <p:nvPr/>
        </p:nvSpPr>
        <p:spPr>
          <a:xfrm>
            <a:off x="762000" y="8953463"/>
            <a:ext cx="8840391" cy="38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6100" indent="-546100" defTabSz="709930">
              <a:spcBef>
                <a:spcPts val="33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128"/>
            </a:pPr>
            <a:r>
              <a:t>Currently playing artist and song name</a:t>
            </a:r>
          </a:p>
          <a:p>
            <a:pPr marL="546100" indent="-546100" defTabSz="709930">
              <a:spcBef>
                <a:spcPts val="33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128"/>
            </a:pPr>
            <a:r>
              <a:t>Dynamic volume bar visibility </a:t>
            </a:r>
          </a:p>
          <a:p>
            <a:pPr marL="546100" indent="-546100" defTabSz="709930">
              <a:spcBef>
                <a:spcPts val="33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128"/>
            </a:pPr>
            <a:r>
              <a:t>Spinning logo!</a:t>
            </a:r>
          </a:p>
        </p:txBody>
      </p:sp>
      <p:pic>
        <p:nvPicPr>
          <p:cNvPr id="226" name="1676997637748.png" descr="16769976377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5071" y="6849255"/>
            <a:ext cx="13722505" cy="5634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e ml failu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ml failure</a:t>
            </a:r>
          </a:p>
        </p:txBody>
      </p:sp>
      <p:pic>
        <p:nvPicPr>
          <p:cNvPr id="229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49911" t="0" r="88" b="0"/>
          <a:stretch>
            <a:fillRect/>
          </a:stretch>
        </p:blipFill>
        <p:spPr>
          <a:xfrm>
            <a:off x="0" y="0"/>
            <a:ext cx="10287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ssu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</a:t>
            </a:r>
          </a:p>
        </p:txBody>
      </p:sp>
      <p:sp>
        <p:nvSpPr>
          <p:cNvPr id="232" name="The ml model road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ml model roadmap</a:t>
            </a:r>
          </a:p>
        </p:txBody>
      </p:sp>
      <p:sp>
        <p:nvSpPr>
          <p:cNvPr id="233" name="Getting the keyword data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the keyword dataset</a:t>
            </a:r>
          </a:p>
          <a:p>
            <a:pPr/>
            <a:r>
              <a:t>Implementing SVM</a:t>
            </a:r>
          </a:p>
          <a:p>
            <a:pPr lvl="1"/>
            <a:r>
              <a:t>Low accuracy on SVM (17%)</a:t>
            </a:r>
          </a:p>
          <a:p>
            <a:pPr/>
            <a:r>
              <a:t>Development of CNN using EdgeImpulse</a:t>
            </a:r>
          </a:p>
          <a:p>
            <a:pPr/>
            <a:r>
              <a:t>Test and integration with project</a:t>
            </a:r>
          </a:p>
          <a:p>
            <a:pPr lvl="1"/>
            <a:r>
              <a:t>Not implemented on our project...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95329" y="1523633"/>
            <a:ext cx="8624800" cy="6899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500392" y="8418634"/>
            <a:ext cx="9592793" cy="5134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M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</a:t>
            </a:r>
          </a:p>
        </p:txBody>
      </p:sp>
      <p:sp>
        <p:nvSpPr>
          <p:cNvPr id="238" name="but can be tested her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but can be tested here!</a:t>
            </a:r>
          </a:p>
        </p:txBody>
      </p:sp>
      <p:pic>
        <p:nvPicPr>
          <p:cNvPr id="239" name="Screenshot 2023-02-20 alle 15.32.36.png" descr="Screenshot 2023-02-20 alle 15.3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5897" y="3288161"/>
            <a:ext cx="9105901" cy="8980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shot 2023-02-21 at 18.41.53.png" descr="Screenshot 2023-02-21 at 18.41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581" y="7675434"/>
            <a:ext cx="11075187" cy="607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shot 2023-02-21 at 18.36.56.png" descr="Screenshot 2023-02-21 at 18.36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37" y="3593190"/>
            <a:ext cx="15477823" cy="280749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ODE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44" name="Load dataset and spilt it into training and test data"/>
          <p:cNvSpPr txBox="1"/>
          <p:nvPr/>
        </p:nvSpPr>
        <p:spPr>
          <a:xfrm>
            <a:off x="998812" y="2793270"/>
            <a:ext cx="11388726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Load dataset and spilt it into training and test data</a:t>
            </a:r>
          </a:p>
        </p:txBody>
      </p:sp>
      <p:sp>
        <p:nvSpPr>
          <p:cNvPr id="245" name="Principal Component Analysis"/>
          <p:cNvSpPr txBox="1"/>
          <p:nvPr/>
        </p:nvSpPr>
        <p:spPr>
          <a:xfrm>
            <a:off x="998812" y="7065001"/>
            <a:ext cx="7266549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Principal Component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23-02-21 at 18.38.13.png" descr="Screenshot 2023-02-21 at 18.38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96" y="7983043"/>
            <a:ext cx="11466584" cy="4672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shot 2023-02-21 at 18.37.47.png" descr="Screenshot 2023-02-21 at 18.3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926" y="2583951"/>
            <a:ext cx="10385203" cy="422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DE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50" name="Work out mean and standard deviation to normalise data"/>
          <p:cNvSpPr txBox="1"/>
          <p:nvPr/>
        </p:nvSpPr>
        <p:spPr>
          <a:xfrm>
            <a:off x="967749" y="1986248"/>
            <a:ext cx="12663171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Work out mean and standard deviation to normalise data</a:t>
            </a:r>
          </a:p>
        </p:txBody>
      </p:sp>
      <p:sp>
        <p:nvSpPr>
          <p:cNvPr id="251" name="Call SVM classifier"/>
          <p:cNvSpPr txBox="1"/>
          <p:nvPr/>
        </p:nvSpPr>
        <p:spPr>
          <a:xfrm>
            <a:off x="967749" y="7083235"/>
            <a:ext cx="4473576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Call SVM classifier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ast remark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remarks</a:t>
            </a:r>
          </a:p>
        </p:txBody>
      </p:sp>
      <p:pic>
        <p:nvPicPr>
          <p:cNvPr id="254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43" t="0" r="6249" b="0"/>
          <a:stretch>
            <a:fillRect/>
          </a:stretch>
        </p:blipFill>
        <p:spPr>
          <a:xfrm>
            <a:off x="0" y="-962936"/>
            <a:ext cx="24383819" cy="174968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alphaModFix amt="89510"/>
            <a:extLst/>
          </a:blip>
          <a:srcRect l="0" t="0" r="0" b="0"/>
          <a:stretch>
            <a:fillRect/>
          </a:stretch>
        </p:blipFill>
        <p:spPr>
          <a:xfrm>
            <a:off x="-287797" y="-22585"/>
            <a:ext cx="24959594" cy="14472370"/>
          </a:xfrm>
          <a:prstGeom prst="rect">
            <a:avLst/>
          </a:prstGeom>
        </p:spPr>
      </p:pic>
      <p:sp>
        <p:nvSpPr>
          <p:cNvPr id="170" name="Introduction"/>
          <p:cNvSpPr txBox="1"/>
          <p:nvPr/>
        </p:nvSpPr>
        <p:spPr>
          <a:xfrm>
            <a:off x="8433285" y="6520600"/>
            <a:ext cx="12573001" cy="180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pic>
        <p:nvPicPr>
          <p:cNvPr id="173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352" t="0" r="2352" b="0"/>
          <a:stretch>
            <a:fillRect/>
          </a:stretch>
        </p:blipFill>
        <p:spPr>
          <a:xfrm>
            <a:off x="16548518" y="2069187"/>
            <a:ext cx="5973284" cy="6268260"/>
          </a:xfrm>
          <a:prstGeom prst="rect">
            <a:avLst/>
          </a:prstGeom>
        </p:spPr>
      </p:pic>
      <p:sp>
        <p:nvSpPr>
          <p:cNvPr id="174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Problem Statement</a:t>
            </a:r>
          </a:p>
        </p:txBody>
      </p:sp>
      <p:sp>
        <p:nvSpPr>
          <p:cNvPr id="175" name="Our main goal was to build a system that could manage our Spotify client remotely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main goal was to build a system that could manage our Spotify client remotely.</a:t>
            </a:r>
          </a:p>
          <a:p>
            <a:pPr/>
            <a:r>
              <a:t>Another key idea was to have some keyword spotting system to better manage our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trod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pic>
        <p:nvPicPr>
          <p:cNvPr id="178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846" r="0" b="846"/>
          <a:stretch>
            <a:fillRect/>
          </a:stretch>
        </p:blipFill>
        <p:spPr>
          <a:xfrm>
            <a:off x="13335000" y="2159000"/>
            <a:ext cx="10287000" cy="4955266"/>
          </a:xfrm>
          <a:prstGeom prst="rect">
            <a:avLst/>
          </a:prstGeom>
        </p:spPr>
      </p:pic>
      <p:sp>
        <p:nvSpPr>
          <p:cNvPr id="179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Challenges</a:t>
            </a:r>
          </a:p>
        </p:txBody>
      </p:sp>
      <p:sp>
        <p:nvSpPr>
          <p:cNvPr id="180" name="Making the Spotify API usable with C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the Spotify API usable with C</a:t>
            </a:r>
          </a:p>
          <a:p>
            <a:pPr/>
            <a:r>
              <a:t>Enable internet access (first through the CC3100, then with ESP32)</a:t>
            </a:r>
          </a:p>
          <a:p>
            <a:pPr/>
            <a:r>
              <a:t>Establish a communication protocol between the MSP and the ESP32</a:t>
            </a:r>
          </a:p>
          <a:p>
            <a:pPr/>
            <a:r>
              <a:t>Training a model to recognize sounds</a:t>
            </a:r>
          </a:p>
          <a:p>
            <a:pPr/>
            <a:r>
              <a:t>Integrating our ML model in our project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1100" y="7624853"/>
            <a:ext cx="9194800" cy="548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ntrod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4" name="Hard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Hardware</a:t>
            </a:r>
          </a:p>
        </p:txBody>
      </p:sp>
      <p:sp>
        <p:nvSpPr>
          <p:cNvPr id="185" name="MSP432P401R Launchpad…"/>
          <p:cNvSpPr txBox="1"/>
          <p:nvPr>
            <p:ph type="body" sz="half" idx="1"/>
          </p:nvPr>
        </p:nvSpPr>
        <p:spPr>
          <a:xfrm>
            <a:off x="762000" y="3873500"/>
            <a:ext cx="11811000" cy="8585200"/>
          </a:xfrm>
          <a:prstGeom prst="rect">
            <a:avLst/>
          </a:prstGeom>
        </p:spPr>
        <p:txBody>
          <a:bodyPr/>
          <a:lstStyle/>
          <a:p>
            <a:pPr/>
            <a:r>
              <a:t>MSP432P401R Launchpad</a:t>
            </a:r>
          </a:p>
          <a:p>
            <a:pPr/>
            <a:r>
              <a:t>MSP432P401R BoosterPackMKII</a:t>
            </a:r>
          </a:p>
          <a:p>
            <a:pPr/>
            <a:r>
              <a:t>ESP32</a:t>
            </a:r>
          </a:p>
          <a:p>
            <a:pPr/>
            <a:r>
              <a:t>USB cable</a:t>
            </a:r>
          </a:p>
          <a:p>
            <a:pPr/>
            <a:r>
              <a:t>Jumpers</a:t>
            </a:r>
          </a:p>
        </p:txBody>
      </p:sp>
      <p:pic>
        <p:nvPicPr>
          <p:cNvPr id="186" name="1677000721914.png" descr="16770007219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817" y="3649834"/>
            <a:ext cx="15077029" cy="9800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ystem.png" descr="syste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95033" y="1761614"/>
            <a:ext cx="17988575" cy="10192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42" y="0"/>
                </a:moveTo>
                <a:lnTo>
                  <a:pt x="0" y="0"/>
                </a:lnTo>
                <a:lnTo>
                  <a:pt x="0" y="19866"/>
                </a:lnTo>
                <a:lnTo>
                  <a:pt x="2656" y="21600"/>
                </a:lnTo>
                <a:lnTo>
                  <a:pt x="21600" y="21600"/>
                </a:lnTo>
                <a:lnTo>
                  <a:pt x="21600" y="3956"/>
                </a:lnTo>
                <a:lnTo>
                  <a:pt x="1554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9" name="System"/>
          <p:cNvSpPr txBox="1"/>
          <p:nvPr>
            <p:ph type="body" idx="21"/>
          </p:nvPr>
        </p:nvSpPr>
        <p:spPr>
          <a:xfrm>
            <a:off x="16391735" y="987606"/>
            <a:ext cx="12573001" cy="2407929"/>
          </a:xfrm>
          <a:prstGeom prst="rect">
            <a:avLst/>
          </a:prstGeom>
        </p:spPr>
        <p:txBody>
          <a:bodyPr/>
          <a:lstStyle>
            <a:lvl1pPr>
              <a:defRPr sz="18200"/>
            </a:lvl1pPr>
          </a:lstStyle>
          <a:p>
            <a:pPr/>
            <a:r>
              <a:t>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ircle"/>
          <p:cNvSpPr/>
          <p:nvPr/>
        </p:nvSpPr>
        <p:spPr>
          <a:xfrm>
            <a:off x="3200400" y="9601321"/>
            <a:ext cx="1016000" cy="1016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2" name="Circle"/>
          <p:cNvSpPr/>
          <p:nvPr/>
        </p:nvSpPr>
        <p:spPr>
          <a:xfrm>
            <a:off x="3200400" y="7950321"/>
            <a:ext cx="1016000" cy="1016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3" name="Rectangle"/>
          <p:cNvSpPr/>
          <p:nvPr/>
        </p:nvSpPr>
        <p:spPr>
          <a:xfrm>
            <a:off x="4319456" y="3582694"/>
            <a:ext cx="15300994" cy="97512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4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195" name="Interrupt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Interrupt handling</a:t>
            </a:r>
          </a:p>
        </p:txBody>
      </p:sp>
      <p:pic>
        <p:nvPicPr>
          <p:cNvPr id="196" name="system - Page 1 (1).png" descr="system - Page 1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27511" y="3067171"/>
            <a:ext cx="17221201" cy="1078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Init phase"/>
          <p:cNvSpPr txBox="1"/>
          <p:nvPr/>
        </p:nvSpPr>
        <p:spPr>
          <a:xfrm>
            <a:off x="2377756" y="5679548"/>
            <a:ext cx="1834389" cy="60960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Init phase</a:t>
            </a:r>
          </a:p>
        </p:txBody>
      </p:sp>
      <p:sp>
        <p:nvSpPr>
          <p:cNvPr id="198" name="Periodic"/>
          <p:cNvSpPr txBox="1"/>
          <p:nvPr/>
        </p:nvSpPr>
        <p:spPr>
          <a:xfrm>
            <a:off x="2508820" y="12118603"/>
            <a:ext cx="1572261" cy="60960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Periodic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pi acces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access</a:t>
            </a:r>
          </a:p>
        </p:txBody>
      </p:sp>
      <p:sp>
        <p:nvSpPr>
          <p:cNvPr id="201" name="Spotify Apis s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Spotify Apis side</a:t>
            </a:r>
          </a:p>
        </p:txBody>
      </p:sp>
      <p:sp>
        <p:nvSpPr>
          <p:cNvPr id="202" name="Spotify De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Spotify Dev</a:t>
            </a:r>
          </a:p>
          <a:p>
            <a:pPr/>
            <a:r>
              <a:t>Getting session token</a:t>
            </a:r>
          </a:p>
          <a:p>
            <a:pPr/>
            <a:r>
              <a:t>HTTP to use the APIs</a:t>
            </a:r>
          </a:p>
          <a:p>
            <a:pPr/>
            <a:r>
              <a:t>Parsing JSON responses</a:t>
            </a:r>
          </a:p>
        </p:txBody>
      </p:sp>
      <p:pic>
        <p:nvPicPr>
          <p:cNvPr id="203" name="1676988228208.png" descr="16769882282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700" y="3519420"/>
            <a:ext cx="14838131" cy="6677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06" name="ESP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ESP Development</a:t>
            </a:r>
          </a:p>
        </p:txBody>
      </p:sp>
      <p:sp>
        <p:nvSpPr>
          <p:cNvPr id="207" name="Connecting to WiF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Connecting to WiFi</a:t>
            </a:r>
          </a:p>
          <a:p>
            <a:pPr/>
            <a:r>
              <a:t>Making HTTP requests to use Spotify APIs</a:t>
            </a:r>
          </a:p>
          <a:p>
            <a:pPr/>
            <a:r>
              <a:t>Parse and filter JSON responses</a:t>
            </a:r>
          </a:p>
          <a:p>
            <a:pPr/>
            <a:r>
              <a:t>Sending data through UART to MSP</a:t>
            </a:r>
          </a:p>
        </p:txBody>
      </p:sp>
      <p:pic>
        <p:nvPicPr>
          <p:cNvPr id="208" name="Black and white photo of windmills under a cloudy sky" descr="Black and white photo of windmills under a cloudy sky"/>
          <p:cNvPicPr>
            <a:picLocks noChangeAspect="1"/>
          </p:cNvPicPr>
          <p:nvPr/>
        </p:nvPicPr>
        <p:blipFill>
          <a:blip r:embed="rId2">
            <a:extLst/>
          </a:blip>
          <a:srcRect l="18" t="0" r="18" b="0"/>
          <a:stretch>
            <a:fillRect/>
          </a:stretch>
        </p:blipFill>
        <p:spPr>
          <a:xfrm>
            <a:off x="14983250" y="3535071"/>
            <a:ext cx="8291617" cy="87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